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sldIdLst>
    <p:sldId id="256" r:id="rId5"/>
    <p:sldId id="269" r:id="rId6"/>
    <p:sldId id="263" r:id="rId7"/>
    <p:sldId id="264" r:id="rId8"/>
    <p:sldId id="261" r:id="rId9"/>
    <p:sldId id="272" r:id="rId10"/>
    <p:sldId id="262" r:id="rId11"/>
    <p:sldId id="267" r:id="rId12"/>
    <p:sldId id="268" r:id="rId13"/>
    <p:sldId id="257" r:id="rId14"/>
    <p:sldId id="259" r:id="rId15"/>
    <p:sldId id="270" r:id="rId16"/>
    <p:sldId id="260" r:id="rId17"/>
    <p:sldId id="273" r:id="rId18"/>
    <p:sldId id="27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149C110-BE34-CEDA-58C4-CE3CF59262D8}" name="Lisa Levy" initials="LL" userId="S::LLevy@fhi360.org::7fe64571-fc8b-482c-9765-e24e49e35243" providerId="AD"/>
  <p188:author id="{8B20EE7D-0747-AA46-FDEB-C85A20830C7C}" name="Katie McCarthy" initials="KM" userId="S::KMcCarthy@fhi360.org::61aff1c9-6820-47db-9efa-4d45c508a193" providerId="AD"/>
  <p188:author id="{E8E30FF3-2CC3-B211-ED4B-B9E4A5C9EB24}" name="Melissa Allen" initials="MA" userId="S::mallen@fhi360.org::8cfbf817-b006-4d15-9df9-a08f2c44fdd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86072"/>
    <a:srgbClr val="DEDEDE"/>
    <a:srgbClr val="8CC63F"/>
    <a:srgbClr val="239CCF"/>
    <a:srgbClr val="662D91"/>
    <a:srgbClr val="4464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6C22C18-87B2-4948-976E-6FBC28C37433}" v="3" dt="2024-08-21T16:46:01.285"/>
    <p1510:client id="{EABA087D-E17A-4F86-89F0-E8D09F1899E8}" v="1" dt="2024-08-21T18:00:41.3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E0-4F26-802C-8C2A0C3D96E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FE0-4F26-802C-8C2A0C3D96E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FE0-4F26-802C-8C2A0C3D96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41176511"/>
        <c:axId val="1841178175"/>
      </c:barChart>
      <c:catAx>
        <c:axId val="18411765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41178175"/>
        <c:crosses val="autoZero"/>
        <c:auto val="1"/>
        <c:lblAlgn val="ctr"/>
        <c:lblOffset val="100"/>
        <c:noMultiLvlLbl val="0"/>
      </c:catAx>
      <c:valAx>
        <c:axId val="184117817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411765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7DBF54-41A7-4B32-8660-48FFEFD03F69}" type="doc">
      <dgm:prSet loTypeId="urn:microsoft.com/office/officeart/2005/8/layout/rings+Icon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C2D7991-EA6A-44AD-8E3C-6F5A3086A943}">
      <dgm:prSet phldrT="[Text]" phldr="1"/>
      <dgm:spPr/>
      <dgm:t>
        <a:bodyPr/>
        <a:lstStyle/>
        <a:p>
          <a:endParaRPr lang="en-US"/>
        </a:p>
      </dgm:t>
    </dgm:pt>
    <dgm:pt modelId="{4300BB3D-2449-41C0-8268-0A3141C19347}" type="parTrans" cxnId="{9E143909-A7DB-45C5-A82A-44A7CE702808}">
      <dgm:prSet/>
      <dgm:spPr/>
      <dgm:t>
        <a:bodyPr/>
        <a:lstStyle/>
        <a:p>
          <a:endParaRPr lang="en-US"/>
        </a:p>
      </dgm:t>
    </dgm:pt>
    <dgm:pt modelId="{5921A236-6254-497C-B9AA-51EF0E32F102}" type="sibTrans" cxnId="{9E143909-A7DB-45C5-A82A-44A7CE702808}">
      <dgm:prSet/>
      <dgm:spPr/>
      <dgm:t>
        <a:bodyPr/>
        <a:lstStyle/>
        <a:p>
          <a:endParaRPr lang="en-US"/>
        </a:p>
      </dgm:t>
    </dgm:pt>
    <dgm:pt modelId="{4415F7FC-8F6D-4AF5-912C-6441D76708D6}">
      <dgm:prSet phldrT="[Text]" phldr="1"/>
      <dgm:spPr/>
      <dgm:t>
        <a:bodyPr/>
        <a:lstStyle/>
        <a:p>
          <a:endParaRPr lang="en-US"/>
        </a:p>
      </dgm:t>
    </dgm:pt>
    <dgm:pt modelId="{28B8BA22-6F20-47C7-B731-E00BF4AC9E4C}" type="parTrans" cxnId="{8A03EAA0-AC5B-4301-B2A8-5DEB7357E29B}">
      <dgm:prSet/>
      <dgm:spPr/>
      <dgm:t>
        <a:bodyPr/>
        <a:lstStyle/>
        <a:p>
          <a:endParaRPr lang="en-US"/>
        </a:p>
      </dgm:t>
    </dgm:pt>
    <dgm:pt modelId="{C050F067-F5C4-44D0-932B-BADA744A6E57}" type="sibTrans" cxnId="{8A03EAA0-AC5B-4301-B2A8-5DEB7357E29B}">
      <dgm:prSet/>
      <dgm:spPr/>
      <dgm:t>
        <a:bodyPr/>
        <a:lstStyle/>
        <a:p>
          <a:endParaRPr lang="en-US"/>
        </a:p>
      </dgm:t>
    </dgm:pt>
    <dgm:pt modelId="{2C7D7F5E-0335-4BBB-8DA8-411AD59779FE}">
      <dgm:prSet phldrT="[Text]" phldr="1"/>
      <dgm:spPr/>
      <dgm:t>
        <a:bodyPr/>
        <a:lstStyle/>
        <a:p>
          <a:endParaRPr lang="en-US"/>
        </a:p>
      </dgm:t>
    </dgm:pt>
    <dgm:pt modelId="{93C008CC-BB4E-4987-A5B8-375728BF7E85}" type="parTrans" cxnId="{75E1D033-8166-4B51-8D91-B909259E0084}">
      <dgm:prSet/>
      <dgm:spPr/>
      <dgm:t>
        <a:bodyPr/>
        <a:lstStyle/>
        <a:p>
          <a:endParaRPr lang="en-US"/>
        </a:p>
      </dgm:t>
    </dgm:pt>
    <dgm:pt modelId="{A789AD48-D65E-45CA-8A35-9F06E7FB9387}" type="sibTrans" cxnId="{75E1D033-8166-4B51-8D91-B909259E0084}">
      <dgm:prSet/>
      <dgm:spPr/>
      <dgm:t>
        <a:bodyPr/>
        <a:lstStyle/>
        <a:p>
          <a:endParaRPr lang="en-US"/>
        </a:p>
      </dgm:t>
    </dgm:pt>
    <dgm:pt modelId="{5913C9FA-1D4F-4E0F-8598-17E18B2710C2}">
      <dgm:prSet phldrT="[Text]"/>
      <dgm:spPr/>
      <dgm:t>
        <a:bodyPr/>
        <a:lstStyle/>
        <a:p>
          <a:r>
            <a:rPr lang="en-US"/>
            <a:t>[Text]</a:t>
          </a:r>
        </a:p>
      </dgm:t>
    </dgm:pt>
    <dgm:pt modelId="{7156F5AA-4557-43B0-950A-818B06070892}" type="parTrans" cxnId="{0C63B700-C9CC-4315-99C5-AA0D61C6591A}">
      <dgm:prSet/>
      <dgm:spPr/>
      <dgm:t>
        <a:bodyPr/>
        <a:lstStyle/>
        <a:p>
          <a:endParaRPr lang="en-US"/>
        </a:p>
      </dgm:t>
    </dgm:pt>
    <dgm:pt modelId="{19EEA428-52E3-44D3-8B83-A865B36FE215}" type="sibTrans" cxnId="{0C63B700-C9CC-4315-99C5-AA0D61C6591A}">
      <dgm:prSet/>
      <dgm:spPr/>
      <dgm:t>
        <a:bodyPr/>
        <a:lstStyle/>
        <a:p>
          <a:endParaRPr lang="en-US"/>
        </a:p>
      </dgm:t>
    </dgm:pt>
    <dgm:pt modelId="{B7ECE26C-A355-49BE-A64E-238F1B8820FB}" type="pres">
      <dgm:prSet presAssocID="{507DBF54-41A7-4B32-8660-48FFEFD03F69}" presName="Name0" presStyleCnt="0">
        <dgm:presLayoutVars>
          <dgm:chMax val="7"/>
          <dgm:dir/>
          <dgm:resizeHandles val="exact"/>
        </dgm:presLayoutVars>
      </dgm:prSet>
      <dgm:spPr/>
    </dgm:pt>
    <dgm:pt modelId="{37A600AB-A91F-416D-9B42-8EACC04B86CF}" type="pres">
      <dgm:prSet presAssocID="{507DBF54-41A7-4B32-8660-48FFEFD03F69}" presName="ellipse1" presStyleLbl="vennNode1" presStyleIdx="0" presStyleCnt="4">
        <dgm:presLayoutVars>
          <dgm:bulletEnabled val="1"/>
        </dgm:presLayoutVars>
      </dgm:prSet>
      <dgm:spPr/>
    </dgm:pt>
    <dgm:pt modelId="{B374ADD3-2DB4-4877-BAA8-2080F930BAD5}" type="pres">
      <dgm:prSet presAssocID="{507DBF54-41A7-4B32-8660-48FFEFD03F69}" presName="ellipse2" presStyleLbl="vennNode1" presStyleIdx="1" presStyleCnt="4">
        <dgm:presLayoutVars>
          <dgm:bulletEnabled val="1"/>
        </dgm:presLayoutVars>
      </dgm:prSet>
      <dgm:spPr/>
    </dgm:pt>
    <dgm:pt modelId="{E670A807-69EC-41EC-8DCD-04D8E308D4EB}" type="pres">
      <dgm:prSet presAssocID="{507DBF54-41A7-4B32-8660-48FFEFD03F69}" presName="ellipse3" presStyleLbl="vennNode1" presStyleIdx="2" presStyleCnt="4">
        <dgm:presLayoutVars>
          <dgm:bulletEnabled val="1"/>
        </dgm:presLayoutVars>
      </dgm:prSet>
      <dgm:spPr/>
    </dgm:pt>
    <dgm:pt modelId="{78182700-EDEE-4DFF-9B6C-0A96C0B2F47E}" type="pres">
      <dgm:prSet presAssocID="{507DBF54-41A7-4B32-8660-48FFEFD03F69}" presName="ellipse4" presStyleLbl="vennNode1" presStyleIdx="3" presStyleCnt="4">
        <dgm:presLayoutVars>
          <dgm:bulletEnabled val="1"/>
        </dgm:presLayoutVars>
      </dgm:prSet>
      <dgm:spPr/>
    </dgm:pt>
  </dgm:ptLst>
  <dgm:cxnLst>
    <dgm:cxn modelId="{0C63B700-C9CC-4315-99C5-AA0D61C6591A}" srcId="{507DBF54-41A7-4B32-8660-48FFEFD03F69}" destId="{5913C9FA-1D4F-4E0F-8598-17E18B2710C2}" srcOrd="3" destOrd="0" parTransId="{7156F5AA-4557-43B0-950A-818B06070892}" sibTransId="{19EEA428-52E3-44D3-8B83-A865B36FE215}"/>
    <dgm:cxn modelId="{28BDF708-1C55-44FD-84D6-2BE672BFA029}" type="presOf" srcId="{4415F7FC-8F6D-4AF5-912C-6441D76708D6}" destId="{B374ADD3-2DB4-4877-BAA8-2080F930BAD5}" srcOrd="0" destOrd="0" presId="urn:microsoft.com/office/officeart/2005/8/layout/rings+Icon"/>
    <dgm:cxn modelId="{9E143909-A7DB-45C5-A82A-44A7CE702808}" srcId="{507DBF54-41A7-4B32-8660-48FFEFD03F69}" destId="{6C2D7991-EA6A-44AD-8E3C-6F5A3086A943}" srcOrd="0" destOrd="0" parTransId="{4300BB3D-2449-41C0-8268-0A3141C19347}" sibTransId="{5921A236-6254-497C-B9AA-51EF0E32F102}"/>
    <dgm:cxn modelId="{4BCC9216-B29E-4EA4-A33E-0EA6363AD012}" type="presOf" srcId="{5913C9FA-1D4F-4E0F-8598-17E18B2710C2}" destId="{78182700-EDEE-4DFF-9B6C-0A96C0B2F47E}" srcOrd="0" destOrd="0" presId="urn:microsoft.com/office/officeart/2005/8/layout/rings+Icon"/>
    <dgm:cxn modelId="{75E1D033-8166-4B51-8D91-B909259E0084}" srcId="{507DBF54-41A7-4B32-8660-48FFEFD03F69}" destId="{2C7D7F5E-0335-4BBB-8DA8-411AD59779FE}" srcOrd="2" destOrd="0" parTransId="{93C008CC-BB4E-4987-A5B8-375728BF7E85}" sibTransId="{A789AD48-D65E-45CA-8A35-9F06E7FB9387}"/>
    <dgm:cxn modelId="{8A03EAA0-AC5B-4301-B2A8-5DEB7357E29B}" srcId="{507DBF54-41A7-4B32-8660-48FFEFD03F69}" destId="{4415F7FC-8F6D-4AF5-912C-6441D76708D6}" srcOrd="1" destOrd="0" parTransId="{28B8BA22-6F20-47C7-B731-E00BF4AC9E4C}" sibTransId="{C050F067-F5C4-44D0-932B-BADA744A6E57}"/>
    <dgm:cxn modelId="{11D556AE-8CF7-4F98-B029-056DC3780D3B}" type="presOf" srcId="{6C2D7991-EA6A-44AD-8E3C-6F5A3086A943}" destId="{37A600AB-A91F-416D-9B42-8EACC04B86CF}" srcOrd="0" destOrd="0" presId="urn:microsoft.com/office/officeart/2005/8/layout/rings+Icon"/>
    <dgm:cxn modelId="{67A44ECC-0612-4A1A-8102-E19706BEB72C}" type="presOf" srcId="{2C7D7F5E-0335-4BBB-8DA8-411AD59779FE}" destId="{E670A807-69EC-41EC-8DCD-04D8E308D4EB}" srcOrd="0" destOrd="0" presId="urn:microsoft.com/office/officeart/2005/8/layout/rings+Icon"/>
    <dgm:cxn modelId="{049DFFF1-FB69-44F3-913A-C0F26471F8C8}" type="presOf" srcId="{507DBF54-41A7-4B32-8660-48FFEFD03F69}" destId="{B7ECE26C-A355-49BE-A64E-238F1B8820FB}" srcOrd="0" destOrd="0" presId="urn:microsoft.com/office/officeart/2005/8/layout/rings+Icon"/>
    <dgm:cxn modelId="{D61673CD-1508-4C5A-8B96-BC53D2AA5954}" type="presParOf" srcId="{B7ECE26C-A355-49BE-A64E-238F1B8820FB}" destId="{37A600AB-A91F-416D-9B42-8EACC04B86CF}" srcOrd="0" destOrd="0" presId="urn:microsoft.com/office/officeart/2005/8/layout/rings+Icon"/>
    <dgm:cxn modelId="{8B34185F-78C3-4EE3-B963-E7700D6F64A0}" type="presParOf" srcId="{B7ECE26C-A355-49BE-A64E-238F1B8820FB}" destId="{B374ADD3-2DB4-4877-BAA8-2080F930BAD5}" srcOrd="1" destOrd="0" presId="urn:microsoft.com/office/officeart/2005/8/layout/rings+Icon"/>
    <dgm:cxn modelId="{EE96EF67-8F8C-4DD9-B00D-EDC7BA6D31E5}" type="presParOf" srcId="{B7ECE26C-A355-49BE-A64E-238F1B8820FB}" destId="{E670A807-69EC-41EC-8DCD-04D8E308D4EB}" srcOrd="2" destOrd="0" presId="urn:microsoft.com/office/officeart/2005/8/layout/rings+Icon"/>
    <dgm:cxn modelId="{33E4D6D8-83F1-431C-9070-967C9AFAB766}" type="presParOf" srcId="{B7ECE26C-A355-49BE-A64E-238F1B8820FB}" destId="{78182700-EDEE-4DFF-9B6C-0A96C0B2F47E}" srcOrd="3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A600AB-A91F-416D-9B42-8EACC04B86CF}">
      <dsp:nvSpPr>
        <dsp:cNvPr id="0" name=""/>
        <dsp:cNvSpPr/>
      </dsp:nvSpPr>
      <dsp:spPr>
        <a:xfrm>
          <a:off x="2113406" y="0"/>
          <a:ext cx="2742407" cy="2742742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100" kern="1200"/>
        </a:p>
      </dsp:txBody>
      <dsp:txXfrm>
        <a:off x="2515022" y="401665"/>
        <a:ext cx="1939175" cy="1939412"/>
      </dsp:txXfrm>
    </dsp:sp>
    <dsp:sp modelId="{B374ADD3-2DB4-4877-BAA8-2080F930BAD5}">
      <dsp:nvSpPr>
        <dsp:cNvPr id="0" name=""/>
        <dsp:cNvSpPr/>
      </dsp:nvSpPr>
      <dsp:spPr>
        <a:xfrm>
          <a:off x="3524365" y="1829257"/>
          <a:ext cx="2742407" cy="2742742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100" kern="1200"/>
        </a:p>
      </dsp:txBody>
      <dsp:txXfrm>
        <a:off x="3925981" y="2230922"/>
        <a:ext cx="1939175" cy="1939412"/>
      </dsp:txXfrm>
    </dsp:sp>
    <dsp:sp modelId="{E670A807-69EC-41EC-8DCD-04D8E308D4EB}">
      <dsp:nvSpPr>
        <dsp:cNvPr id="0" name=""/>
        <dsp:cNvSpPr/>
      </dsp:nvSpPr>
      <dsp:spPr>
        <a:xfrm>
          <a:off x="4934627" y="0"/>
          <a:ext cx="2742407" cy="2742742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100" kern="1200"/>
        </a:p>
      </dsp:txBody>
      <dsp:txXfrm>
        <a:off x="5336243" y="401665"/>
        <a:ext cx="1939175" cy="1939412"/>
      </dsp:txXfrm>
    </dsp:sp>
    <dsp:sp modelId="{78182700-EDEE-4DFF-9B6C-0A96C0B2F47E}">
      <dsp:nvSpPr>
        <dsp:cNvPr id="0" name=""/>
        <dsp:cNvSpPr/>
      </dsp:nvSpPr>
      <dsp:spPr>
        <a:xfrm>
          <a:off x="6345585" y="1829257"/>
          <a:ext cx="2742407" cy="2742742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kern="1200"/>
            <a:t>[Text]</a:t>
          </a:r>
        </a:p>
      </dsp:txBody>
      <dsp:txXfrm>
        <a:off x="6747201" y="2230922"/>
        <a:ext cx="1939175" cy="19394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2BE89E-41BB-4288-9EA3-874053FCA7B2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511A6D-1BC6-4FBC-B151-5EF276494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510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29330F7-AC08-678F-0443-FE6C5A6090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48" y="-22202"/>
            <a:ext cx="12188952" cy="68802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077CDBA-022C-341E-229D-EE6300E94C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9923" y="136525"/>
            <a:ext cx="7030027" cy="3025219"/>
          </a:xfrm>
        </p:spPr>
        <p:txBody>
          <a:bodyPr anchor="ctr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B29823-EB85-F59F-7A8D-4F964282D1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9924" y="3173413"/>
            <a:ext cx="5496502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Picture 4" descr="A black and white logo with white text&#10;&#10;Description automatically generated">
            <a:extLst>
              <a:ext uri="{FF2B5EF4-FFF2-40B4-BE49-F238E27FC236}">
                <a16:creationId xmlns:a16="http://schemas.microsoft.com/office/drawing/2014/main" id="{0B48766E-1007-C9A8-08B1-38C07FDF4E3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88177" y="3161745"/>
            <a:ext cx="3431028" cy="198703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C832662-FAFE-105B-33CE-D12BEC5EBC25}"/>
              </a:ext>
            </a:extLst>
          </p:cNvPr>
          <p:cNvSpPr txBox="1"/>
          <p:nvPr userDrawn="1"/>
        </p:nvSpPr>
        <p:spPr>
          <a:xfrm>
            <a:off x="8001000" y="5148779"/>
            <a:ext cx="38053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ANNUAL MEETING</a:t>
            </a:r>
          </a:p>
          <a:p>
            <a:pPr algn="ctr"/>
            <a:r>
              <a:rPr lang="en-US" sz="2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2337254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DF357-B800-BC67-24EC-799CE7083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B707E6-7D7D-BA0C-E2E2-0715D188CA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5278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933A54-40D7-DAE2-1089-25C1A8E077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CCCBAF-A21E-8517-F5CF-30190EC51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2DFD8-E069-4A75-A137-B09643A73CA4}" type="datetime3">
              <a:rPr lang="en-US" smtClean="0"/>
              <a:t>22 August 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511F68-E75D-EEC2-8491-84C4CA8D3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F235F7-AC1E-CB03-AD6A-E4256DDFD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F4CAC-D959-4100-86DF-E7EAE23743F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CD3FA42D-836A-1AC1-1C88-4DF2F5E07F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-191" y="1139998"/>
            <a:ext cx="685801" cy="571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991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E9A02-AD30-BDAE-D667-60809C8BB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BC24EE-28E4-AE40-1F96-66AC2B4D95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827629-D080-1550-79FB-DE28BAA2D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564EC-802D-4AE8-A27F-85351D3A2D7E}" type="datetime3">
              <a:rPr lang="en-US" smtClean="0"/>
              <a:t>22 August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73E2E2-277A-A1DE-6648-349E79513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4F0E38-36DE-2476-8E59-42A27BDC2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F4CAC-D959-4100-86DF-E7EAE23743F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DD12AAC4-3C02-BCFC-0F74-C53AEF13AE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-191" y="1139998"/>
            <a:ext cx="685801" cy="571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8788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AC45730-A679-9F7A-9C8D-B367F8F3A8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41624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F55315-D93D-1FBC-407D-4760CFBE52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41624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783EAE-F6DE-DFE2-3CE8-29DAF0864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24DFA-0D4C-44B5-B98F-5175EC483086}" type="datetime3">
              <a:rPr lang="en-US" smtClean="0"/>
              <a:t>22 August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D49100-B080-CDC4-4FC4-7F8603FE1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D547BD-AEAD-9C18-FFDE-79BB445B8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F4CAC-D959-4100-86DF-E7EAE23743F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B3A36E50-406B-0F0F-31E6-B0714A858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-191" y="1139998"/>
            <a:ext cx="685801" cy="571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423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01BC9-853A-FB03-2966-112EA6782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0"/>
            <a:ext cx="11201400" cy="1143001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711F7B-CCC9-50D9-6F6E-81F450E7C9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280159"/>
            <a:ext cx="11201400" cy="45720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2A9950-F7EA-792D-8E10-43FD9F431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27267-BA3E-4CB3-8E46-BA9448F94AEF}" type="datetime3">
              <a:rPr lang="en-US" smtClean="0"/>
              <a:t>22 August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84E6B4-F2D4-F974-45AE-BFA3247BF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79FB5A-B555-01D5-B352-5CEDE1E56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/>
          <a:p>
            <a:fld id="{229F4CAC-D959-4100-86DF-E7EAE23743F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2FEE4919-15A8-4F97-F5F8-56E75FB6DF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0" y="1139998"/>
            <a:ext cx="685801" cy="571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464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37B3B5-1DC4-15C9-E93C-C0D2C6DDC3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150" y="4107308"/>
            <a:ext cx="12192150" cy="1250504"/>
          </a:xfrm>
          <a:solidFill>
            <a:srgbClr val="DEDEDE"/>
          </a:solidFill>
        </p:spPr>
        <p:txBody>
          <a:bodyPr anchor="ctr"/>
          <a:lstStyle>
            <a:lvl1pPr marL="171450" indent="0">
              <a:buNone/>
              <a:defRPr sz="2400">
                <a:solidFill>
                  <a:srgbClr val="38607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A7F22-E676-60A9-F139-BFD93D41B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F79C3-8F7E-4365-A6C4-B2B4D1735AD9}" type="datetime3">
              <a:rPr lang="en-US" smtClean="0"/>
              <a:t>22 August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CE1415-6AE3-23C2-F468-F3935789B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1D78F3A-F4DB-4338-49DA-6D5F4AEF5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50" y="5715000"/>
            <a:ext cx="685800" cy="1143000"/>
          </a:xfrm>
          <a:noFill/>
        </p:spPr>
        <p:txBody>
          <a:bodyPr/>
          <a:lstStyle>
            <a:lvl1pPr>
              <a:defRPr>
                <a:solidFill>
                  <a:srgbClr val="239CCF"/>
                </a:solidFill>
              </a:defRPr>
            </a:lvl1pPr>
          </a:lstStyle>
          <a:p>
            <a:fld id="{229F4CAC-D959-4100-86DF-E7EAE23743F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5F61CA24-80FE-DFBE-13AF-CCB1F98AA4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52" y="-1"/>
            <a:ext cx="12188952" cy="41073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0986713-3043-20C8-6E58-F7EB41B23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702" y="232222"/>
            <a:ext cx="6820050" cy="3196778"/>
          </a:xfrm>
        </p:spPr>
        <p:txBody>
          <a:bodyPr anchor="ctr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00911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89196-54E1-62CA-C7BE-FA3130FCF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FC1D30-B182-A498-CFF3-4B5DB61748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280160"/>
            <a:ext cx="54864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4D9603-0A5A-8A8D-4624-E9C2DA36F3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0800" y="1280160"/>
            <a:ext cx="54864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B321CF-1CFD-91C1-EFDF-78FD856173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E9A4D-1A66-4D88-8A07-2A1EA472DC5D}" type="datetime3">
              <a:rPr lang="en-US" smtClean="0"/>
              <a:t>22 August 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679AB4-B029-2D6A-A1E8-6FF06A0BA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D73C1F-D914-70D1-D9EC-8BAE3D34F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F4CAC-D959-4100-86DF-E7EAE23743F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2A19F809-0EF3-C696-4DD1-E7A975902A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0" y="1139998"/>
            <a:ext cx="685801" cy="571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944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B8A66-835B-380B-3364-DE4CD6E47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5556"/>
            <a:ext cx="11201400" cy="113444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16ECA4-505C-3C2F-5600-E01060B0D3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799" y="1139998"/>
            <a:ext cx="11201399" cy="825962"/>
          </a:xfrm>
        </p:spPr>
        <p:txBody>
          <a:bodyPr anchor="ctr">
            <a:noAutofit/>
          </a:bodyPr>
          <a:lstStyle>
            <a:lvl1pPr marL="0" indent="0">
              <a:buNone/>
              <a:defRPr sz="3000" b="1">
                <a:solidFill>
                  <a:srgbClr val="239CC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892D64-2605-B249-0C14-1374D0272A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5799" y="2090141"/>
            <a:ext cx="11201399" cy="3701058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8725CF-1DBE-6EED-582A-0786CE7AC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EC14D-7F02-4EE1-A944-7D2914606B42}" type="datetime3">
              <a:rPr lang="en-US" smtClean="0"/>
              <a:t>22 August 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21A390-8474-7BDB-5FAC-52A3BD12E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2168982-017B-3D90-6798-B68887023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F4CAC-D959-4100-86DF-E7EAE23743FA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C5BD7015-93D7-7D1B-36F0-B0FE42DD63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-191" y="1139998"/>
            <a:ext cx="685801" cy="571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184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B8A66-835B-380B-3364-DE4CD6E47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5556"/>
            <a:ext cx="11201400" cy="11406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16ECA4-505C-3C2F-5600-E01060B0D3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1280160"/>
            <a:ext cx="5486400" cy="685800"/>
          </a:xfrm>
        </p:spPr>
        <p:txBody>
          <a:bodyPr anchor="b">
            <a:noAutofit/>
          </a:bodyPr>
          <a:lstStyle>
            <a:lvl1pPr marL="0" indent="0">
              <a:buNone/>
              <a:defRPr sz="3000" b="1">
                <a:solidFill>
                  <a:srgbClr val="239CC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892D64-2605-B249-0C14-1374D0272A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5800" y="2090141"/>
            <a:ext cx="5486400" cy="3701058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167330-6787-53D0-F3E1-D413BB1998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00800" y="1280160"/>
            <a:ext cx="5486400" cy="685800"/>
          </a:xfrm>
        </p:spPr>
        <p:txBody>
          <a:bodyPr anchor="b">
            <a:normAutofit/>
          </a:bodyPr>
          <a:lstStyle>
            <a:lvl1pPr marL="0" indent="0">
              <a:buNone/>
              <a:defRPr sz="3000" b="1">
                <a:solidFill>
                  <a:srgbClr val="239CC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C80E7CF-5437-5602-FFDA-E0D765B259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00800" y="2090140"/>
            <a:ext cx="5486400" cy="370105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8725CF-1DBE-6EED-582A-0786CE7AC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EC14D-7F02-4EE1-A944-7D2914606B42}" type="datetime3">
              <a:rPr lang="en-US" smtClean="0"/>
              <a:t>22 August 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21A390-8474-7BDB-5FAC-52A3BD12E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2168982-017B-3D90-6798-B68887023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F4CAC-D959-4100-86DF-E7EAE23743FA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C5BD7015-93D7-7D1B-36F0-B0FE42DD63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0" y="1139998"/>
            <a:ext cx="685801" cy="571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543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D4002-CE85-EDCC-DDD7-0C19E523B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33239F-662B-11E1-D6BF-98DAA55DE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51770-892A-4515-9921-3E13E9CEF481}" type="datetime3">
              <a:rPr lang="en-US" smtClean="0"/>
              <a:t>22 August 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4FB9CD-6E99-A134-F238-ABEC7AAE3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D44C2B-FE66-BA52-BC20-7FF685D83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F4CAC-D959-4100-86DF-E7EAE23743FA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3D47FD47-E88F-E0FA-EC50-7C557862BA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-191" y="1139998"/>
            <a:ext cx="685801" cy="571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266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BB8242-25A1-8286-A7EB-23CA33ABF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D7BB9-B8BB-4D68-BE0C-36932CA6EBC4}" type="datetime3">
              <a:rPr lang="en-US" smtClean="0"/>
              <a:t>22 August 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DAC646-ADF5-6520-4EFD-7C948E952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E868B6-3A52-998B-4472-EE2A6730A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F4CAC-D959-4100-86DF-E7EAE23743FA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7F3AEE05-C8E7-7DBA-5EA4-AF56B561CB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0" y="1139998"/>
            <a:ext cx="685801" cy="571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598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FE0E6-989C-D50F-CBC6-F4672D99C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FED255-256E-8FB4-1170-463C1E55DD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527800" cy="54038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3683C4-0D22-616B-3009-20D60B0792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B3C69B-99E9-0E0D-B073-369A689A1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D8CB8-3745-469A-99E7-DF76B2BB4BEA}" type="datetime3">
              <a:rPr lang="en-US" smtClean="0"/>
              <a:t>22 August 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883AE7-CC2B-FD2A-B6F0-85F9ED60D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5DBF47-7779-EBDA-AB5C-59D4F0BBD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F4CAC-D959-4100-86DF-E7EAE23743F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92E6A216-36C2-76B2-C995-175178BDB8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-191" y="1139998"/>
            <a:ext cx="685801" cy="571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471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0D0A6F-158A-E425-332D-48419B265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0"/>
            <a:ext cx="11201400" cy="114300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97142A-8554-758C-04EE-39962E3C66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1280160"/>
            <a:ext cx="11201400" cy="457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8C8FC2-194D-FB66-0D27-07820F7E50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5800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FFBA916-909C-4FB7-B130-4667C919F87A}" type="datetime3">
              <a:rPr lang="en-US" smtClean="0"/>
              <a:t>22 August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F4F473-AED3-DCF4-2255-2B3706383E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13727" y="6356348"/>
            <a:ext cx="652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6D43DF-F1B3-F0A6-0F2A-916B1DD1A9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3175"/>
            <a:ext cx="685800" cy="1143000"/>
          </a:xfrm>
          <a:prstGeom prst="rect">
            <a:avLst/>
          </a:prstGeom>
          <a:solidFill>
            <a:srgbClr val="386072"/>
          </a:solidFill>
        </p:spPr>
        <p:txBody>
          <a:bodyPr vert="horz" lIns="91440" tIns="45720" rIns="91440" bIns="45720" rtlCol="0" anchor="b"/>
          <a:lstStyle>
            <a:lvl1pPr algn="ctr"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29F4CAC-D959-4100-86DF-E7EAE23743F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FC30AF4-EEA1-9678-60F1-6C2419B9CEC5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512" y="5841888"/>
            <a:ext cx="1903488" cy="101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693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0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38607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rgbClr val="239CCF"/>
        </a:buClr>
        <a:buFont typeface="Arial" panose="020B0604020202020204" pitchFamily="34" charset="0"/>
        <a:buChar char="•"/>
        <a:defRPr sz="2800" kern="1200">
          <a:solidFill>
            <a:srgbClr val="38607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8CC63F"/>
        </a:buClr>
        <a:buFont typeface="Arial" panose="020B0604020202020204" pitchFamily="34" charset="0"/>
        <a:buChar char="–"/>
        <a:defRPr sz="2400" kern="1200">
          <a:solidFill>
            <a:srgbClr val="38607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662D91"/>
        </a:buClr>
        <a:buFont typeface="Wingdings" panose="05000000000000000000" pitchFamily="2" charset="2"/>
        <a:buChar char="§"/>
        <a:defRPr sz="2000" kern="1200">
          <a:solidFill>
            <a:srgbClr val="38607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239CCF"/>
        </a:buClr>
        <a:buFont typeface="Arial" panose="020B0604020202020204" pitchFamily="34" charset="0"/>
        <a:buChar char="•"/>
        <a:defRPr sz="1800" kern="1200">
          <a:solidFill>
            <a:srgbClr val="38607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239CCF"/>
        </a:buClr>
        <a:buFont typeface="Arial" panose="020B0604020202020204" pitchFamily="34" charset="0"/>
        <a:buChar char="•"/>
        <a:defRPr sz="1800" kern="1200">
          <a:solidFill>
            <a:srgbClr val="38607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user@mail.me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mpaactnetwork.org/about/funding-acknowledgement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mpaactnetwork.org/sites/default/files/inline-files/NIAID-HIVLanguageGuide-2024.pdf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AD608-AED0-9BB0-4777-A807E1F5DD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9923" y="136525"/>
            <a:ext cx="7030027" cy="3025219"/>
          </a:xfrm>
        </p:spPr>
        <p:txBody>
          <a:bodyPr/>
          <a:lstStyle/>
          <a:p>
            <a:r>
              <a:rPr lang="en-US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F62029-EC1D-55F2-E5D0-C87447375B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9924" y="3173413"/>
            <a:ext cx="5496502" cy="1655762"/>
          </a:xfrm>
        </p:spPr>
        <p:txBody>
          <a:bodyPr>
            <a:normAutofit/>
          </a:bodyPr>
          <a:lstStyle/>
          <a:p>
            <a:r>
              <a:rPr lang="en-US"/>
              <a:t>Presenter Name(s)</a:t>
            </a:r>
          </a:p>
          <a:p>
            <a:r>
              <a:rPr lang="en-US"/>
              <a:t>Title(s)</a:t>
            </a:r>
          </a:p>
          <a:p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3684648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64D18-8D19-D2AF-9A94-38420CA25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You can also split your content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498AA3-EE89-C4AD-FC77-E4AE4B65A2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Item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C5AD71-FCB3-388A-0FC3-5369ADDBD92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Nunc </a:t>
            </a:r>
            <a:r>
              <a:rPr lang="en-US" err="1"/>
              <a:t>felis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, </a:t>
            </a:r>
            <a:r>
              <a:rPr lang="en-US" err="1"/>
              <a:t>viverra</a:t>
            </a:r>
            <a:r>
              <a:rPr lang="en-US"/>
              <a:t>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orci</a:t>
            </a:r>
            <a:r>
              <a:rPr lang="en-US"/>
              <a:t> at, </a:t>
            </a:r>
            <a:r>
              <a:rPr lang="en-US" err="1"/>
              <a:t>bibendum</a:t>
            </a:r>
            <a:r>
              <a:rPr lang="en-US"/>
              <a:t> </a:t>
            </a:r>
            <a:r>
              <a:rPr lang="en-US" err="1"/>
              <a:t>mattis</a:t>
            </a:r>
            <a:r>
              <a:rPr lang="en-US"/>
              <a:t> mi. </a:t>
            </a:r>
          </a:p>
          <a:p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eleifend</a:t>
            </a:r>
            <a:r>
              <a:rPr lang="en-US"/>
              <a:t> </a:t>
            </a:r>
            <a:r>
              <a:rPr lang="en-US" err="1"/>
              <a:t>augue</a:t>
            </a:r>
            <a:r>
              <a:rPr lang="en-US"/>
              <a:t> ac </a:t>
            </a:r>
            <a:r>
              <a:rPr lang="en-US" err="1"/>
              <a:t>finibus</a:t>
            </a:r>
            <a:r>
              <a:rPr lang="en-US"/>
              <a:t> </a:t>
            </a:r>
            <a:r>
              <a:rPr lang="en-US" err="1"/>
              <a:t>bibendum</a:t>
            </a:r>
            <a:r>
              <a:rPr lang="en-US"/>
              <a:t>.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0610D8E-03EC-2025-E337-DD3F52849A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/>
              <a:t>Item 2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F3B9B57-B5B8-72E6-08B8-B205F2992342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Nunc </a:t>
            </a:r>
            <a:r>
              <a:rPr lang="en-US" err="1"/>
              <a:t>felis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, </a:t>
            </a:r>
            <a:r>
              <a:rPr lang="en-US" err="1"/>
              <a:t>viverra</a:t>
            </a:r>
            <a:r>
              <a:rPr lang="en-US"/>
              <a:t>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orci</a:t>
            </a:r>
            <a:r>
              <a:rPr lang="en-US"/>
              <a:t> at, </a:t>
            </a:r>
            <a:r>
              <a:rPr lang="en-US" err="1"/>
              <a:t>bibendum</a:t>
            </a:r>
            <a:r>
              <a:rPr lang="en-US"/>
              <a:t> </a:t>
            </a:r>
            <a:r>
              <a:rPr lang="en-US" err="1"/>
              <a:t>mattis</a:t>
            </a:r>
            <a:r>
              <a:rPr lang="en-US"/>
              <a:t> mi. </a:t>
            </a:r>
          </a:p>
          <a:p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eleifend</a:t>
            </a:r>
            <a:r>
              <a:rPr lang="en-US"/>
              <a:t> </a:t>
            </a:r>
            <a:r>
              <a:rPr lang="en-US" err="1"/>
              <a:t>augue</a:t>
            </a:r>
            <a:r>
              <a:rPr lang="en-US"/>
              <a:t> ac </a:t>
            </a:r>
            <a:r>
              <a:rPr lang="en-US" err="1"/>
              <a:t>finibus</a:t>
            </a:r>
            <a:r>
              <a:rPr lang="en-US"/>
              <a:t> </a:t>
            </a:r>
            <a:r>
              <a:rPr lang="en-US" err="1"/>
              <a:t>bibendum</a:t>
            </a:r>
            <a:r>
              <a:rPr lang="en-US"/>
              <a:t>.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09A3B9-F32B-95F5-8C07-308942BFE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F4CAC-D959-4100-86DF-E7EAE23743F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6863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5D846-90B3-D21C-F31A-D54186BFF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You can also show results visually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396620-BB23-81A4-E8A7-F672D0950F5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/>
              <a:t>With a summary of results in writing!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0C0AC676-50A1-8899-B9CF-2DF33EB85B85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650129179"/>
              </p:ext>
            </p:extLst>
          </p:nvPr>
        </p:nvGraphicFramePr>
        <p:xfrm>
          <a:off x="6400800" y="1279525"/>
          <a:ext cx="54864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547174-3984-9F24-0612-6A236AD43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F4CAC-D959-4100-86DF-E7EAE23743F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7262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5AC9D27-F33D-8777-9230-6FCB9595E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Use charts to explain your ideas</a:t>
            </a: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AFBC0750-2093-4662-5F68-67C645E4117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2043018"/>
              </p:ext>
            </p:extLst>
          </p:nvPr>
        </p:nvGraphicFramePr>
        <p:xfrm>
          <a:off x="685800" y="1279525"/>
          <a:ext cx="112014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20B125-B849-B08D-20CD-6801A2856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F4CAC-D959-4100-86DF-E7EAE23743F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3952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1A6A0-63C1-F8A5-BBE6-A3FC77E17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0"/>
            <a:ext cx="11201400" cy="1143001"/>
          </a:xfrm>
        </p:spPr>
        <p:txBody>
          <a:bodyPr/>
          <a:lstStyle/>
          <a:p>
            <a:r>
              <a:rPr lang="en-US"/>
              <a:t>And tables to compare data</a:t>
            </a:r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CB9F7CF7-DC1B-33F0-AF42-0169A4FADF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0241352"/>
              </p:ext>
            </p:extLst>
          </p:nvPr>
        </p:nvGraphicFramePr>
        <p:xfrm>
          <a:off x="1198880" y="1503044"/>
          <a:ext cx="10688320" cy="414591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672080">
                  <a:extLst>
                    <a:ext uri="{9D8B030D-6E8A-4147-A177-3AD203B41FA5}">
                      <a16:colId xmlns:a16="http://schemas.microsoft.com/office/drawing/2014/main" val="346133207"/>
                    </a:ext>
                  </a:extLst>
                </a:gridCol>
                <a:gridCol w="2672080">
                  <a:extLst>
                    <a:ext uri="{9D8B030D-6E8A-4147-A177-3AD203B41FA5}">
                      <a16:colId xmlns:a16="http://schemas.microsoft.com/office/drawing/2014/main" val="1144899551"/>
                    </a:ext>
                  </a:extLst>
                </a:gridCol>
                <a:gridCol w="2672080">
                  <a:extLst>
                    <a:ext uri="{9D8B030D-6E8A-4147-A177-3AD203B41FA5}">
                      <a16:colId xmlns:a16="http://schemas.microsoft.com/office/drawing/2014/main" val="246260038"/>
                    </a:ext>
                  </a:extLst>
                </a:gridCol>
                <a:gridCol w="2672080">
                  <a:extLst>
                    <a:ext uri="{9D8B030D-6E8A-4147-A177-3AD203B41FA5}">
                      <a16:colId xmlns:a16="http://schemas.microsoft.com/office/drawing/2014/main" val="2076072603"/>
                    </a:ext>
                  </a:extLst>
                </a:gridCol>
              </a:tblGrid>
              <a:tr h="1036479">
                <a:tc>
                  <a:txBody>
                    <a:bodyPr/>
                    <a:lstStyle/>
                    <a:p>
                      <a:pPr algn="ctr"/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00884263"/>
                  </a:ext>
                </a:extLst>
              </a:tr>
              <a:tr h="1036479"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Yellow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64278651"/>
                  </a:ext>
                </a:extLst>
              </a:tr>
              <a:tr h="1036479"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Blue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79258454"/>
                  </a:ext>
                </a:extLst>
              </a:tr>
              <a:tr h="1036479"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Orange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16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55048152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039FEC-E984-F2E3-AD0C-895AB2116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3175"/>
            <a:ext cx="685800" cy="1139825"/>
          </a:xfrm>
        </p:spPr>
        <p:txBody>
          <a:bodyPr/>
          <a:lstStyle/>
          <a:p>
            <a:fld id="{229F4CAC-D959-4100-86DF-E7EAE23743F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2261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CD04C4B-6DBB-6276-8512-DAF7888E029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43" r="21843"/>
          <a:stretch/>
        </p:blipFill>
        <p:spPr>
          <a:xfrm>
            <a:off x="684153" y="2003083"/>
            <a:ext cx="4860784" cy="4855307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783213-A2A6-4E3D-9596-4D4F99B9A30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6000" dirty="0">
                <a:solidFill>
                  <a:srgbClr val="43636C"/>
                </a:solidFill>
                <a:latin typeface="Arial"/>
                <a:cs typeface="Arial"/>
              </a:rPr>
              <a:t>THANKS!</a:t>
            </a:r>
            <a:endParaRPr lang="en-US" dirty="0"/>
          </a:p>
          <a:p>
            <a:pPr marL="0" indent="0">
              <a:buNone/>
            </a:pPr>
            <a:r>
              <a:rPr lang="en-US" sz="3000" b="1" dirty="0">
                <a:solidFill>
                  <a:srgbClr val="279CCE"/>
                </a:solidFill>
                <a:latin typeface="Arial"/>
                <a:cs typeface="Arial"/>
              </a:rPr>
              <a:t>Any questions?</a:t>
            </a:r>
            <a:endParaRPr lang="en-US" sz="3000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43636C"/>
                </a:solidFill>
                <a:latin typeface="Arial"/>
                <a:cs typeface="Arial"/>
              </a:rPr>
              <a:t>You can find me at</a:t>
            </a:r>
            <a:endParaRPr lang="en-US" sz="1800" dirty="0">
              <a:latin typeface="Arial"/>
              <a:cs typeface="Arial"/>
            </a:endParaRPr>
          </a:p>
          <a:p>
            <a:r>
              <a:rPr lang="en-US" sz="1800" dirty="0">
                <a:solidFill>
                  <a:srgbClr val="43636C"/>
                </a:solidFill>
                <a:latin typeface="+mn-lt"/>
                <a:cs typeface="Arial"/>
              </a:rPr>
              <a:t>@username</a:t>
            </a:r>
            <a:endParaRPr lang="en-US" sz="1800" dirty="0">
              <a:latin typeface="+mn-lt"/>
              <a:cs typeface="Arial"/>
            </a:endParaRPr>
          </a:p>
          <a:p>
            <a:r>
              <a:rPr lang="en-US" sz="1800" dirty="0">
                <a:solidFill>
                  <a:srgbClr val="43636C"/>
                </a:solidFill>
                <a:latin typeface="+mn-lt"/>
                <a:cs typeface="Arial"/>
                <a:hlinkClick r:id="rId3"/>
              </a:rPr>
              <a:t>user@mail.me</a:t>
            </a:r>
            <a:endParaRPr lang="en-US" sz="1800" dirty="0">
              <a:latin typeface="+mn-lt"/>
              <a:cs typeface="Arial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E80D26-FF1E-2C1A-3334-F37CFA95A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F4CAC-D959-4100-86DF-E7EAE23743F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0382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EEBB7-C6F0-2C77-6B4A-B70C75FE9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0"/>
            <a:ext cx="11201400" cy="1143001"/>
          </a:xfrm>
        </p:spPr>
        <p:txBody>
          <a:bodyPr/>
          <a:lstStyle/>
          <a:p>
            <a:r>
              <a:rPr lang="en-US"/>
              <a:t>Include acknowledgements and thanks!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B220F1-4702-5F0D-1022-43CBEEBC2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280159"/>
            <a:ext cx="11201400" cy="4572000"/>
          </a:xfrm>
        </p:spPr>
        <p:txBody>
          <a:bodyPr/>
          <a:lstStyle/>
          <a:p>
            <a:r>
              <a:rPr lang="en-US"/>
              <a:t>Standard IMPAACT acknowledgements can be found here: </a:t>
            </a:r>
            <a:r>
              <a:rPr lang="en-US">
                <a:hlinkClick r:id="rId2"/>
              </a:rPr>
              <a:t>https://www.impaactnetwork.org/about/funding-acknowledgements</a:t>
            </a:r>
            <a:r>
              <a:rPr lang="en-US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47FE31-0193-AEE8-9E14-224C994B5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3175"/>
            <a:ext cx="685800" cy="1143000"/>
          </a:xfrm>
        </p:spPr>
        <p:txBody>
          <a:bodyPr/>
          <a:lstStyle/>
          <a:p>
            <a:fld id="{229F4CAC-D959-4100-86DF-E7EAE23743F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345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F1C09-0E91-A153-7B7E-AACFCE436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Key Messages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ACC7FF-CA9C-2B48-E4E6-EA2A7A32C9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Please include a slide in the beginning of your presentation to highlight the key points of your presentation in lay language.</a:t>
            </a:r>
          </a:p>
          <a:p>
            <a:pPr lvl="1"/>
            <a:r>
              <a:rPr lang="en-US"/>
              <a:t>What is the main issue or key question(s) your work addresses?</a:t>
            </a:r>
          </a:p>
          <a:p>
            <a:pPr lvl="1"/>
            <a:r>
              <a:rPr lang="en-US"/>
              <a:t>What was the key finding or “take home message”?</a:t>
            </a:r>
          </a:p>
          <a:p>
            <a:pPr lvl="1"/>
            <a:r>
              <a:rPr lang="en-US"/>
              <a:t>How is this important for the IMPAACT Network?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EC94ED-B731-FA99-0B6D-0AE58F26E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F4CAC-D959-4100-86DF-E7EAE23743F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133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78C7F60-EC9A-06FF-D742-C91217275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Keep title fonts to at least 36 pts.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55F0A34-8F19-CA67-1276-5A0A6EEDD6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280160"/>
            <a:ext cx="5669280" cy="5297922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/>
              <a:t>Body text fonts should be at least 20 pts</a:t>
            </a:r>
          </a:p>
          <a:p>
            <a:pPr>
              <a:lnSpc>
                <a:spcPct val="120000"/>
              </a:lnSpc>
            </a:pPr>
            <a:r>
              <a:rPr lang="en-US"/>
              <a:t>Images should be considered in the context of the noted populations.</a:t>
            </a:r>
          </a:p>
          <a:p>
            <a:pPr lvl="1">
              <a:lnSpc>
                <a:spcPct val="120000"/>
              </a:lnSpc>
            </a:pPr>
            <a:r>
              <a:rPr lang="en-US"/>
              <a:t>In the context of HIV, most advocates prefer images that highlight people living vibrantly with HIV to those that may show graphic depictions of AIDS symptoms.</a:t>
            </a:r>
          </a:p>
          <a:p>
            <a:pPr lvl="1">
              <a:lnSpc>
                <a:spcPct val="120000"/>
              </a:lnSpc>
            </a:pPr>
            <a:r>
              <a:rPr lang="en-US"/>
              <a:t>Similarly, substance use disorder advocates caution against using images of alcohol, syringes, or pills in relation to substance use, as these may trigger someone in recovery. </a:t>
            </a:r>
          </a:p>
          <a:p>
            <a:pPr lvl="1">
              <a:lnSpc>
                <a:spcPct val="120000"/>
              </a:lnSpc>
            </a:pPr>
            <a:r>
              <a:rPr lang="en-US"/>
              <a:t>Consider how images related to pregnancy and perinatal transmission of HIV are used, considering pregnant people as individuals</a:t>
            </a:r>
          </a:p>
        </p:txBody>
      </p:sp>
      <p:pic>
        <p:nvPicPr>
          <p:cNvPr id="9" name="Content Placeholder 8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277B319B-9686-04AB-4A1F-DF8524FED0A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188" y="1675871"/>
            <a:ext cx="5668962" cy="3779308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05EDF5-DFD6-4103-B660-249EA271F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F4CAC-D959-4100-86DF-E7EAE23743FA}" type="slidenum">
              <a:rPr lang="en-US" smtClean="0"/>
              <a:t>3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0E6E380-E695-92D6-1E46-DE3C27BFF49A}"/>
              </a:ext>
            </a:extLst>
          </p:cNvPr>
          <p:cNvSpPr txBox="1"/>
          <p:nvPr/>
        </p:nvSpPr>
        <p:spPr>
          <a:xfrm>
            <a:off x="6453188" y="5455179"/>
            <a:ext cx="258723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Clr>
                <a:srgbClr val="43636C"/>
              </a:buClr>
              <a:buSzPts val="1100"/>
              <a:buFont typeface="Arial"/>
              <a:buNone/>
            </a:pPr>
            <a:r>
              <a:rPr lang="en-US" sz="1200" kern="0">
                <a:solidFill>
                  <a:srgbClr val="000000"/>
                </a:solidFill>
                <a:cs typeface="Arial"/>
                <a:sym typeface="Arial"/>
              </a:rPr>
              <a:t>Want to change the picture? Right click and choose “Change Picture”</a:t>
            </a:r>
          </a:p>
        </p:txBody>
      </p:sp>
    </p:spTree>
    <p:extLst>
      <p:ext uri="{BB962C8B-B14F-4D97-AF65-F5344CB8AC3E}">
        <p14:creationId xmlns:p14="http://schemas.microsoft.com/office/powerpoint/2010/main" val="1165688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080C0-150D-269D-1488-08E2641D2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Color Guidance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3B0287-ED54-3E90-7557-9E132C65AE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615440"/>
            <a:ext cx="5669280" cy="3627120"/>
          </a:xfrm>
        </p:spPr>
        <p:txBody>
          <a:bodyPr/>
          <a:lstStyle/>
          <a:p>
            <a:r>
              <a:rPr lang="en-US"/>
              <a:t>When using IMPAACT colors, please ensure the color guidance is followed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8E860AFA-DA83-6CFA-1B41-0854592DFEBC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028613711"/>
              </p:ext>
            </p:extLst>
          </p:nvPr>
        </p:nvGraphicFramePr>
        <p:xfrm>
          <a:off x="6537163" y="1615440"/>
          <a:ext cx="5350036" cy="362712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2675018">
                  <a:extLst>
                    <a:ext uri="{9D8B030D-6E8A-4147-A177-3AD203B41FA5}">
                      <a16:colId xmlns:a16="http://schemas.microsoft.com/office/drawing/2014/main" val="3959602942"/>
                    </a:ext>
                  </a:extLst>
                </a:gridCol>
                <a:gridCol w="2675018">
                  <a:extLst>
                    <a:ext uri="{9D8B030D-6E8A-4147-A177-3AD203B41FA5}">
                      <a16:colId xmlns:a16="http://schemas.microsoft.com/office/drawing/2014/main" val="18107990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>
                    <a:solidFill>
                      <a:srgbClr val="4464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/>
                        <a:t>HEX #44646C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0668641"/>
                  </a:ext>
                </a:extLst>
              </a:tr>
              <a:tr h="123579"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85357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>
                    <a:solidFill>
                      <a:srgbClr val="662D9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HEX #662D91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39954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61223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>
                    <a:solidFill>
                      <a:srgbClr val="239C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/>
                        <a:t>HEX #239CCF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6729709"/>
                  </a:ext>
                </a:extLst>
              </a:tr>
              <a:tr h="336939"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68779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>
                    <a:solidFill>
                      <a:srgbClr val="8CC63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/>
                        <a:t>HEX #8CC63F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7947011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8EF7A5-CFCE-9D7C-78E6-BFB2511D6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F4CAC-D959-4100-86DF-E7EAE23743F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1202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4DD03C-54ED-3C8C-C71D-BDE00195EA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57352"/>
            <a:ext cx="10515600" cy="5819611"/>
          </a:xfrm>
        </p:spPr>
        <p:txBody>
          <a:bodyPr anchor="t"/>
          <a:lstStyle/>
          <a:p>
            <a:r>
              <a:rPr lang="en-US"/>
              <a:t>You can apply IMPAACT presentation formatting to any slides from other slide decks. Right-click on the other slide from the Normal view and select copy. To paste into your slide set, choose Paste Options </a:t>
            </a:r>
            <a:r>
              <a:rPr lang="en-US">
                <a:sym typeface="Wingdings" panose="05000000000000000000" pitchFamily="2" charset="2"/>
              </a:rPr>
              <a:t> Keep Source Formatting.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17CA70-266B-A06D-B390-55B59E8FB4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3216" b="5194"/>
          <a:stretch/>
        </p:blipFill>
        <p:spPr>
          <a:xfrm>
            <a:off x="392101" y="2544255"/>
            <a:ext cx="5703899" cy="32508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9669105-B332-8C11-389E-9FF1D3BFDC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3216" b="5194"/>
          <a:stretch/>
        </p:blipFill>
        <p:spPr>
          <a:xfrm>
            <a:off x="6295912" y="2544255"/>
            <a:ext cx="5703899" cy="325088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D30DE2-982C-3A9B-8344-6C4B518C5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F4CAC-D959-4100-86DF-E7EAE23743F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6596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37459-9D4B-D48C-FB42-C6607E7DC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Other reminders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247F1E-2AE4-E13F-67BC-DFE22E372F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Use person-centered and affirming language (refer to the updated </a:t>
            </a:r>
            <a:r>
              <a:rPr lang="en-US">
                <a:hlinkClick r:id="rId2"/>
              </a:rPr>
              <a:t>NIAID HIV Language Guide</a:t>
            </a:r>
            <a:r>
              <a:rPr lang="en-US"/>
              <a:t>)</a:t>
            </a:r>
          </a:p>
          <a:p>
            <a:r>
              <a:rPr lang="en-US"/>
              <a:t>Speak slowly and clearly</a:t>
            </a:r>
          </a:p>
          <a:p>
            <a:pPr lvl="1"/>
            <a:r>
              <a:rPr lang="en-US"/>
              <a:t>Plenaries will include language interpretation</a:t>
            </a:r>
          </a:p>
          <a:p>
            <a:pPr lvl="1"/>
            <a:r>
              <a:rPr lang="en-US"/>
              <a:t>Many in our audiences may not speak English as their first language</a:t>
            </a:r>
          </a:p>
          <a:p>
            <a:pPr lvl="1"/>
            <a:r>
              <a:rPr lang="en-US"/>
              <a:t>Many in our audiences may have different familiarity with technical language used in all of our presentations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917DBC-7BC3-1EAE-DBC9-D8BBA96F0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F4CAC-D959-4100-86DF-E7EAE23743F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9386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B8B43FA-F839-3B54-F24A-D21EB24998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150" y="4107308"/>
            <a:ext cx="12192150" cy="1250504"/>
          </a:xfrm>
        </p:spPr>
        <p:txBody>
          <a:bodyPr anchor="ctr"/>
          <a:lstStyle/>
          <a:p>
            <a:r>
              <a:rPr lang="en-US"/>
              <a:t>Let’s start with another set of slides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A148CB-4E10-516E-1D66-90A0A71BF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50" y="5715000"/>
            <a:ext cx="685800" cy="1143000"/>
          </a:xfrm>
        </p:spPr>
        <p:txBody>
          <a:bodyPr/>
          <a:lstStyle/>
          <a:p>
            <a:fld id="{229F4CAC-D959-4100-86DF-E7EAE23743FA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C8CA671-9F78-905B-AB48-BB02C087E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702" y="232222"/>
            <a:ext cx="6820050" cy="3196778"/>
          </a:xfrm>
        </p:spPr>
        <p:txBody>
          <a:bodyPr/>
          <a:lstStyle/>
          <a:p>
            <a:r>
              <a:rPr lang="en-US"/>
              <a:t>Transition Headline</a:t>
            </a:r>
          </a:p>
        </p:txBody>
      </p:sp>
    </p:spTree>
    <p:extLst>
      <p:ext uri="{BB962C8B-B14F-4D97-AF65-F5344CB8AC3E}">
        <p14:creationId xmlns:p14="http://schemas.microsoft.com/office/powerpoint/2010/main" val="24553878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64D18-8D19-D2AF-9A94-38420CA25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This is a slide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C5AD71-FCB3-388A-0FC3-5369ADDBD9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280159"/>
            <a:ext cx="11430000" cy="4572000"/>
          </a:xfrm>
        </p:spPr>
        <p:txBody>
          <a:bodyPr/>
          <a:lstStyle/>
          <a:p>
            <a:r>
              <a:rPr lang="en-US"/>
              <a:t>Here you have a list of items</a:t>
            </a:r>
          </a:p>
          <a:p>
            <a:r>
              <a:rPr lang="en-US"/>
              <a:t>And some text</a:t>
            </a:r>
          </a:p>
          <a:p>
            <a:r>
              <a:rPr lang="en-US"/>
              <a:t>But remember not to overload your slides with content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09A3B9-F32B-95F5-8C07-308942BFE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F4CAC-D959-4100-86DF-E7EAE23743F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4067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64D18-8D19-D2AF-9A94-38420CA25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This is a content slide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8AE10F-0013-DB2C-C822-9F1802FAFB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You can put a header here, with some text below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C5AD71-FCB3-388A-0FC3-5369ADDBD92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Nunc </a:t>
            </a:r>
            <a:r>
              <a:rPr lang="en-US" err="1"/>
              <a:t>felis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, </a:t>
            </a:r>
            <a:r>
              <a:rPr lang="en-US" err="1"/>
              <a:t>viverra</a:t>
            </a:r>
            <a:r>
              <a:rPr lang="en-US"/>
              <a:t>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orci</a:t>
            </a:r>
            <a:r>
              <a:rPr lang="en-US"/>
              <a:t> at, </a:t>
            </a:r>
            <a:r>
              <a:rPr lang="en-US" err="1"/>
              <a:t>bibendum</a:t>
            </a:r>
            <a:r>
              <a:rPr lang="en-US"/>
              <a:t> </a:t>
            </a:r>
            <a:r>
              <a:rPr lang="en-US" err="1"/>
              <a:t>mattis</a:t>
            </a:r>
            <a:r>
              <a:rPr lang="en-US"/>
              <a:t> mi.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eleifend</a:t>
            </a:r>
            <a:r>
              <a:rPr lang="en-US"/>
              <a:t> </a:t>
            </a:r>
            <a:r>
              <a:rPr lang="en-US" err="1"/>
              <a:t>augue</a:t>
            </a:r>
            <a:r>
              <a:rPr lang="en-US"/>
              <a:t> ac </a:t>
            </a:r>
            <a:r>
              <a:rPr lang="en-US" err="1"/>
              <a:t>finibus</a:t>
            </a:r>
            <a:r>
              <a:rPr lang="en-US"/>
              <a:t> Bibendum</a:t>
            </a:r>
          </a:p>
          <a:p>
            <a:r>
              <a:rPr lang="en-US"/>
              <a:t>Or bullet your text</a:t>
            </a:r>
          </a:p>
          <a:p>
            <a:r>
              <a:rPr lang="en-US"/>
              <a:t>#2</a:t>
            </a:r>
          </a:p>
          <a:p>
            <a:r>
              <a:rPr lang="en-US"/>
              <a:t>#3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09A3B9-F32B-95F5-8C07-308942BFE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3175"/>
            <a:ext cx="685799" cy="1143000"/>
          </a:xfrm>
        </p:spPr>
        <p:txBody>
          <a:bodyPr/>
          <a:lstStyle/>
          <a:p>
            <a:fld id="{229F4CAC-D959-4100-86DF-E7EAE23743F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1153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MPAACT">
      <a:dk1>
        <a:srgbClr val="44646C"/>
      </a:dk1>
      <a:lt1>
        <a:sysClr val="window" lastClr="FFFFFF"/>
      </a:lt1>
      <a:dk2>
        <a:srgbClr val="44646C"/>
      </a:dk2>
      <a:lt2>
        <a:srgbClr val="E7E6E6"/>
      </a:lt2>
      <a:accent1>
        <a:srgbClr val="239CCF"/>
      </a:accent1>
      <a:accent2>
        <a:srgbClr val="8CC63F"/>
      </a:accent2>
      <a:accent3>
        <a:srgbClr val="662D91"/>
      </a:accent3>
      <a:accent4>
        <a:srgbClr val="C9C9C9"/>
      </a:accent4>
      <a:accent5>
        <a:srgbClr val="5B9BD5"/>
      </a:accent5>
      <a:accent6>
        <a:srgbClr val="70AD47"/>
      </a:accent6>
      <a:hlink>
        <a:srgbClr val="239CCF"/>
      </a:hlink>
      <a:folHlink>
        <a:srgbClr val="662D9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8690AEE5585404D932D316F502955CB" ma:contentTypeVersion="19" ma:contentTypeDescription="Create a new document." ma:contentTypeScope="" ma:versionID="9d6ac8a2aaf2e20ebb9bf6b390703bb0">
  <xsd:schema xmlns:xsd="http://www.w3.org/2001/XMLSchema" xmlns:xs="http://www.w3.org/2001/XMLSchema" xmlns:p="http://schemas.microsoft.com/office/2006/metadata/properties" xmlns:ns2="1c7b03b4-81f9-4c48-8c9b-412d06db72b9" xmlns:ns3="bc1e4976-e9f6-4932-bbda-9a33bdd736c9" targetNamespace="http://schemas.microsoft.com/office/2006/metadata/properties" ma:root="true" ma:fieldsID="106519abbafbc9b16bbff91d9eb8a640" ns2:_="" ns3:_="">
    <xsd:import namespace="1c7b03b4-81f9-4c48-8c9b-412d06db72b9"/>
    <xsd:import namespace="bc1e4976-e9f6-4932-bbda-9a33bdd736c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  <xsd:element ref="ns2:Open_x0020_with_x0020_Seclor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7b03b4-81f9-4c48-8c9b-412d06db72b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a955067c-4844-4e4f-970b-73b17f11172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Open_x0020_with_x0020_Seclore" ma:index="26" nillable="true" ma:displayName="Open with Seclore" ma:hidden="true" ma:internalName="Open_x0020_with_x0020_Seclor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1e4976-e9f6-4932-bbda-9a33bdd736c9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6758e1aa-6c4b-459c-8800-d77f1757deac}" ma:internalName="TaxCatchAll" ma:showField="CatchAllData" ma:web="bc1e4976-e9f6-4932-bbda-9a33bdd736c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c7b03b4-81f9-4c48-8c9b-412d06db72b9">
      <Terms xmlns="http://schemas.microsoft.com/office/infopath/2007/PartnerControls"/>
    </lcf76f155ced4ddcb4097134ff3c332f>
    <TaxCatchAll xmlns="bc1e4976-e9f6-4932-bbda-9a33bdd736c9" xsi:nil="true"/>
    <Open_x0020_with_x0020_Seclore xmlns="1c7b03b4-81f9-4c48-8c9b-412d06db72b9" xsi:nil="true"/>
  </documentManagement>
</p:properties>
</file>

<file path=customXml/itemProps1.xml><?xml version="1.0" encoding="utf-8"?>
<ds:datastoreItem xmlns:ds="http://schemas.openxmlformats.org/officeDocument/2006/customXml" ds:itemID="{CB086534-5238-46DB-AEBF-73DFC8E5DE5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91AC798-9C1F-40E4-B8D9-BDB7BA95ED5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c7b03b4-81f9-4c48-8c9b-412d06db72b9"/>
    <ds:schemaRef ds:uri="bc1e4976-e9f6-4932-bbda-9a33bdd736c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4769309-D9C6-4F89-8D41-9CF0FC7E9104}">
  <ds:schemaRefs>
    <ds:schemaRef ds:uri="http://www.w3.org/XML/1998/namespace"/>
    <ds:schemaRef ds:uri="http://schemas.microsoft.com/office/infopath/2007/PartnerControls"/>
    <ds:schemaRef ds:uri="http://purl.org/dc/terms/"/>
    <ds:schemaRef ds:uri="http://purl.org/dc/elements/1.1/"/>
    <ds:schemaRef ds:uri="http://schemas.microsoft.com/office/2006/metadata/properties"/>
    <ds:schemaRef ds:uri="1c7b03b4-81f9-4c48-8c9b-412d06db72b9"/>
    <ds:schemaRef ds:uri="http://schemas.microsoft.com/office/2006/documentManagement/types"/>
    <ds:schemaRef ds:uri="http://schemas.openxmlformats.org/package/2006/metadata/core-properties"/>
    <ds:schemaRef ds:uri="bc1e4976-e9f6-4932-bbda-9a33bdd736c9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1352</TotalTime>
  <Words>571</Words>
  <Application>Microsoft Office PowerPoint</Application>
  <PresentationFormat>Widescreen</PresentationFormat>
  <Paragraphs>90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Title</vt:lpstr>
      <vt:lpstr>Key Messages</vt:lpstr>
      <vt:lpstr>Keep title fonts to at least 36 pts.</vt:lpstr>
      <vt:lpstr>Color Guidance</vt:lpstr>
      <vt:lpstr>PowerPoint Presentation</vt:lpstr>
      <vt:lpstr>Other reminders</vt:lpstr>
      <vt:lpstr>Transition Headline</vt:lpstr>
      <vt:lpstr>This is a slide title</vt:lpstr>
      <vt:lpstr>This is a content slide</vt:lpstr>
      <vt:lpstr>You can also split your content</vt:lpstr>
      <vt:lpstr>You can also show results visually</vt:lpstr>
      <vt:lpstr>Use charts to explain your ideas</vt:lpstr>
      <vt:lpstr>And tables to compare data</vt:lpstr>
      <vt:lpstr>PowerPoint Presentation</vt:lpstr>
      <vt:lpstr>Include acknowledgements and thanks!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 slide</dc:title>
  <dc:creator>Katie McCarthy</dc:creator>
  <cp:lastModifiedBy>Christine Fortin</cp:lastModifiedBy>
  <cp:revision>38</cp:revision>
  <dcterms:created xsi:type="dcterms:W3CDTF">2023-02-10T19:43:49Z</dcterms:created>
  <dcterms:modified xsi:type="dcterms:W3CDTF">2024-08-22T18:46:54Z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0x010100E8690AEE5585404D932D316F502955CB</vt:lpwstr>
  </property>
  <property fmtid="{D5CDD505-2E9C-101B-9397-08002B2CF9AE}" pid="3" name="MediaServiceImageTags">
    <vt:lpwstr/>
  </property>
</Properties>
</file>